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4"/>
      <p:bold r:id="rId45"/>
      <p:italic r:id="rId46"/>
      <p:boldItalic r:id="rId47"/>
    </p:embeddedFont>
    <p:embeddedFont>
      <p:font typeface="Roboto Mono" panose="00000009000000000000" pitchFamily="49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5B5045-CBB6-46CF-AA46-B7B1FD946A01}">
  <a:tblStyle styleId="{785B5045-CBB6-46CF-AA46-B7B1FD946A01}" styleName="Table_0">
    <a:wholeTbl>
      <a:tcTxStyle b="off" i="off">
        <a:font>
          <a:latin typeface="Tw Cen MT"/>
          <a:ea typeface="Tw Cen MT"/>
          <a:cs typeface="Tw Cen M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6E8"/>
          </a:solidFill>
        </a:fill>
      </a:tcStyle>
    </a:wholeTbl>
    <a:band1H>
      <a:tcTxStyle/>
      <a:tcStyle>
        <a:tcBdr/>
        <a:fill>
          <a:solidFill>
            <a:srgbClr val="DDEDCE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DEDCE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/Relationships>
</file>

<file path=ppt/media/image1.png>
</file>

<file path=ppt/media/image10.gif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jpg>
</file>

<file path=ppt/media/image46.gif>
</file>

<file path=ppt/media/image47.png>
</file>

<file path=ppt/media/image48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eec0ad3768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2eec0ad3768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eec0ad376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g2eec0ad376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eec0ad3768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g2eec0ad376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eec0ad3768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2eec0ad3768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eec0ad3768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g2eec0ad3768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eec0ad3768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2eec0ad3768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eec0ad3768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g2eec0ad3768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eec0ad3768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eec0ad3768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eec0ad3768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2eec0ad3768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eec0ad3768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2eec0ad3768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eebcf47669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eebcf47669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eec0ad3768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g2eec0ad3768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eec0ad3768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g2eec0ad3768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eec0ad376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2eec0ad376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eec0ad3768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g2eec0ad3768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eec0ad3768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g2eec0ad3768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eec0ad3768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g2eec0ad3768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eec0ad3768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g2eec0ad3768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ec0ad3768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eec0ad3768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eec0ad3768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g2eec0ad3768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eec0ad3768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g2eec0ad3768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eebcf4766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eebcf4766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eec0ad3768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g2eec0ad3768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eec0ad3768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g2eec0ad3768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eec0ad3768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g2eec0ad3768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eec0ad3768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g2eec0ad3768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eec0ad3768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g2eec0ad3768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eec0ad3768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g2eec0ad3768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eec0ad3768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g2eec0ad3768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eec0ad3768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g2eec0ad3768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eec0ad3768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g2eec0ad3768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eec0ad3768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g2eec0ad3768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eebcf47669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eebcf47669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eec0ad3768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g2eec0ad3768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eec0ad3768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g2eec0ad3768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eec0ad376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2eec0ad376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eec0ad3768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2eec0ad3768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eec0ad376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2eec0ad376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eec0ad3768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2eec0ad3768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eec0ad376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2eec0ad376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gi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1465500" y="372650"/>
            <a:ext cx="62130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Aprendizaje Profundo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460950" y="1379610"/>
            <a:ext cx="8222100" cy="16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Facultad de Ingeniería</a:t>
            </a: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Universidad de Buenos Aires</a:t>
            </a:r>
            <a:endParaRPr sz="2900"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198125" y="3661752"/>
            <a:ext cx="8222100" cy="13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Profesores: </a:t>
            </a:r>
            <a:endParaRPr sz="2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	     Alfonso Rafael</a:t>
            </a:r>
            <a:endParaRPr sz="2600" dirty="0"/>
          </a:p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Marcos Maillot	</a:t>
            </a:r>
            <a:endParaRPr sz="2600" dirty="0"/>
          </a:p>
        </p:txBody>
      </p:sp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1900" y="2437800"/>
            <a:ext cx="1500200" cy="15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/>
        </p:nvSpPr>
        <p:spPr>
          <a:xfrm>
            <a:off x="581500" y="829969"/>
            <a:ext cx="7959221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latin typeface="Twentieth Century"/>
                <a:ea typeface="Twentieth Century"/>
                <a:cs typeface="Twentieth Century"/>
                <a:sym typeface="Twentieth Century"/>
              </a:rPr>
              <a:t>FLIPPED CONVOLUTION or CROSS-CORRELATION</a:t>
            </a:r>
            <a:endParaRPr sz="1100"/>
          </a:p>
        </p:txBody>
      </p:sp>
      <p:sp>
        <p:nvSpPr>
          <p:cNvPr id="164" name="Google Shape;164;p22"/>
          <p:cNvSpPr txBox="1"/>
          <p:nvPr/>
        </p:nvSpPr>
        <p:spPr>
          <a:xfrm>
            <a:off x="-130628" y="51081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5" name="Google Shape;165;p22"/>
          <p:cNvSpPr/>
          <p:nvPr/>
        </p:nvSpPr>
        <p:spPr>
          <a:xfrm>
            <a:off x="1038700" y="1384232"/>
            <a:ext cx="6577715" cy="111641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cxnSp>
        <p:nvCxnSpPr>
          <p:cNvPr id="166" name="Google Shape;166;p22"/>
          <p:cNvCxnSpPr/>
          <p:nvPr/>
        </p:nvCxnSpPr>
        <p:spPr>
          <a:xfrm rot="10800000" flipH="1">
            <a:off x="5377543" y="2279164"/>
            <a:ext cx="1" cy="812379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167" name="Google Shape;167;p22"/>
          <p:cNvCxnSpPr/>
          <p:nvPr/>
        </p:nvCxnSpPr>
        <p:spPr>
          <a:xfrm rot="10800000">
            <a:off x="6112330" y="2279163"/>
            <a:ext cx="5442" cy="81238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stealth" w="med" len="med"/>
          </a:ln>
        </p:spPr>
      </p:cxnSp>
      <p:pic>
        <p:nvPicPr>
          <p:cNvPr id="168" name="Google Shape;16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5" name="Google Shape;175;p23"/>
          <p:cNvSpPr txBox="1"/>
          <p:nvPr/>
        </p:nvSpPr>
        <p:spPr>
          <a:xfrm>
            <a:off x="267900" y="1482250"/>
            <a:ext cx="3683400" cy="28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28"/>
              <a:buFont typeface="Arial"/>
              <a:buNone/>
            </a:pPr>
            <a:r>
              <a:rPr lang="en" sz="1827" u="sng"/>
              <a:t>Convolución y número de canales</a:t>
            </a:r>
            <a:endParaRPr sz="1052" u="sng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28"/>
              <a:buFont typeface="Arial"/>
              <a:buNone/>
            </a:pPr>
            <a:endParaRPr sz="1827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28"/>
              <a:buFont typeface="Arial"/>
              <a:buNone/>
            </a:pPr>
            <a:r>
              <a:rPr lang="en" sz="1827"/>
              <a:t>Se aplica 1 kernel x canal y se suma todo</a:t>
            </a:r>
            <a:endParaRPr sz="1052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28"/>
              <a:buFont typeface="Arial"/>
              <a:buNone/>
            </a:pPr>
            <a:r>
              <a:rPr lang="en" sz="1827"/>
              <a:t>.</a:t>
            </a:r>
            <a:endParaRPr sz="1827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28"/>
              <a:buFont typeface="Arial"/>
              <a:buNone/>
            </a:pPr>
            <a:r>
              <a:rPr lang="en" sz="1827"/>
              <a:t>Se suelen emplear varios kernels.</a:t>
            </a:r>
            <a:endParaRPr sz="1827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28"/>
              <a:buFont typeface="Arial"/>
              <a:buNone/>
            </a:pPr>
            <a:endParaRPr sz="1827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28"/>
              <a:buFont typeface="Arial"/>
              <a:buNone/>
            </a:pPr>
            <a:r>
              <a:rPr lang="en" sz="1827"/>
              <a:t>Cada kernel podrá “aprender” un feature, que expresará en su salida.</a:t>
            </a:r>
            <a:endParaRPr sz="1052"/>
          </a:p>
          <a:p>
            <a:pPr marL="0" marR="0" lvl="0" indent="0" algn="ctr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28"/>
              <a:buFont typeface="Arial"/>
              <a:buNone/>
            </a:pPr>
            <a:endParaRPr sz="1827"/>
          </a:p>
        </p:txBody>
      </p:sp>
      <p:pic>
        <p:nvPicPr>
          <p:cNvPr id="176" name="Google Shape;17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53946" y="532796"/>
            <a:ext cx="4691270" cy="397963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3"/>
          <p:cNvSpPr txBox="1"/>
          <p:nvPr/>
        </p:nvSpPr>
        <p:spPr>
          <a:xfrm>
            <a:off x="86245" y="4590244"/>
            <a:ext cx="46914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https://medium.com/apache-mxnet/multi-channel-convolutions-explained-with-ms-excel-9bbf8eb77108</a:t>
            </a:r>
            <a:endParaRPr sz="1100"/>
          </a:p>
        </p:txBody>
      </p:sp>
      <p:cxnSp>
        <p:nvCxnSpPr>
          <p:cNvPr id="178" name="Google Shape;178;p23"/>
          <p:cNvCxnSpPr/>
          <p:nvPr/>
        </p:nvCxnSpPr>
        <p:spPr>
          <a:xfrm rot="10800000">
            <a:off x="6361518" y="4331121"/>
            <a:ext cx="0" cy="279583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79" name="Google Shape;179;p23"/>
          <p:cNvSpPr txBox="1"/>
          <p:nvPr/>
        </p:nvSpPr>
        <p:spPr>
          <a:xfrm>
            <a:off x="5452088" y="4654073"/>
            <a:ext cx="1818861" cy="313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PARAMETROS</a:t>
            </a:r>
            <a:endParaRPr sz="1100"/>
          </a:p>
        </p:txBody>
      </p:sp>
      <p:cxnSp>
        <p:nvCxnSpPr>
          <p:cNvPr id="180" name="Google Shape;180;p23"/>
          <p:cNvCxnSpPr/>
          <p:nvPr/>
        </p:nvCxnSpPr>
        <p:spPr>
          <a:xfrm rot="10800000">
            <a:off x="8443766" y="3222907"/>
            <a:ext cx="0" cy="279583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81" name="Google Shape;181;p23"/>
          <p:cNvSpPr txBox="1"/>
          <p:nvPr/>
        </p:nvSpPr>
        <p:spPr>
          <a:xfrm>
            <a:off x="7987703" y="3537914"/>
            <a:ext cx="916766" cy="313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SALIDA</a:t>
            </a:r>
            <a:endParaRPr sz="1100"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 txBox="1"/>
          <p:nvPr/>
        </p:nvSpPr>
        <p:spPr>
          <a:xfrm>
            <a:off x="-1018585" y="759642"/>
            <a:ext cx="7959221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CONVOLUCIÓN – REDUCCIÓN DE DIMENCIONES</a:t>
            </a:r>
            <a:endParaRPr sz="1100"/>
          </a:p>
        </p:txBody>
      </p:sp>
      <p:sp>
        <p:nvSpPr>
          <p:cNvPr id="189" name="Google Shape;189;p24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1100"/>
          </a:p>
        </p:txBody>
      </p:sp>
      <p:pic>
        <p:nvPicPr>
          <p:cNvPr id="190" name="Google Shape;190;p24"/>
          <p:cNvPicPr preferRelativeResize="0"/>
          <p:nvPr/>
        </p:nvPicPr>
        <p:blipFill rotWithShape="1">
          <a:blip r:embed="rId3">
            <a:alphaModFix/>
          </a:blip>
          <a:srcRect r="53346" b="64902"/>
          <a:stretch/>
        </p:blipFill>
        <p:spPr>
          <a:xfrm>
            <a:off x="617196" y="1367216"/>
            <a:ext cx="3147491" cy="2333927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4"/>
          <p:cNvSpPr txBox="1"/>
          <p:nvPr/>
        </p:nvSpPr>
        <p:spPr>
          <a:xfrm>
            <a:off x="-359999" y="4201550"/>
            <a:ext cx="7959221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CONVOLUCIÓN – REDUCCIÓN DE DIMENCIONES</a:t>
            </a:r>
            <a:endParaRPr sz="1100"/>
          </a:p>
        </p:txBody>
      </p:sp>
      <p:sp>
        <p:nvSpPr>
          <p:cNvPr id="192" name="Google Shape;192;p24"/>
          <p:cNvSpPr/>
          <p:nvPr/>
        </p:nvSpPr>
        <p:spPr>
          <a:xfrm>
            <a:off x="5400467" y="1582704"/>
            <a:ext cx="867449" cy="43858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93" name="Google Shape;193;p24"/>
          <p:cNvSpPr/>
          <p:nvPr/>
        </p:nvSpPr>
        <p:spPr>
          <a:xfrm>
            <a:off x="5235157" y="2199013"/>
            <a:ext cx="1198069" cy="43858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94" name="Google Shape;194;p24"/>
          <p:cNvSpPr/>
          <p:nvPr/>
        </p:nvSpPr>
        <p:spPr>
          <a:xfrm>
            <a:off x="4840931" y="2887797"/>
            <a:ext cx="3165434" cy="43858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95" name="Google Shape;195;p24"/>
          <p:cNvSpPr/>
          <p:nvPr/>
        </p:nvSpPr>
        <p:spPr>
          <a:xfrm>
            <a:off x="4840930" y="3512765"/>
            <a:ext cx="3977627" cy="43858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t="-11457" b="-35415"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pic>
        <p:nvPicPr>
          <p:cNvPr id="196" name="Google Shape;196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Bordes (límites) y padding</a:t>
            </a:r>
            <a:endParaRPr sz="112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03" name="Google Shape;203;p25"/>
          <p:cNvPicPr preferRelativeResize="0"/>
          <p:nvPr/>
        </p:nvPicPr>
        <p:blipFill rotWithShape="1">
          <a:blip r:embed="rId3">
            <a:alphaModFix/>
          </a:blip>
          <a:srcRect t="52409"/>
          <a:stretch/>
        </p:blipFill>
        <p:spPr>
          <a:xfrm>
            <a:off x="1960858" y="2673140"/>
            <a:ext cx="6169605" cy="218293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5"/>
          <p:cNvSpPr/>
          <p:nvPr/>
        </p:nvSpPr>
        <p:spPr>
          <a:xfrm>
            <a:off x="21772" y="4866501"/>
            <a:ext cx="674499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latin typeface="Twentieth Century"/>
                <a:ea typeface="Twentieth Century"/>
                <a:cs typeface="Twentieth Century"/>
                <a:sym typeface="Twentieth Century"/>
              </a:rPr>
              <a:t>https://numbersmithy.com/2d-and-3d-convolutions-using-numpy/</a:t>
            </a:r>
            <a:endParaRPr sz="1100"/>
          </a:p>
        </p:txBody>
      </p:sp>
      <p:pic>
        <p:nvPicPr>
          <p:cNvPr id="205" name="Google Shape;205;p25"/>
          <p:cNvPicPr preferRelativeResize="0"/>
          <p:nvPr/>
        </p:nvPicPr>
        <p:blipFill rotWithShape="1">
          <a:blip r:embed="rId3">
            <a:alphaModFix/>
          </a:blip>
          <a:srcRect l="386" t="-293" r="-385" b="53953"/>
          <a:stretch/>
        </p:blipFill>
        <p:spPr>
          <a:xfrm>
            <a:off x="1960858" y="701531"/>
            <a:ext cx="6169605" cy="212564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5"/>
          <p:cNvSpPr txBox="1"/>
          <p:nvPr/>
        </p:nvSpPr>
        <p:spPr>
          <a:xfrm>
            <a:off x="158700" y="1166879"/>
            <a:ext cx="1583400" cy="12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900">
                <a:latin typeface="Twentieth Century"/>
                <a:ea typeface="Twentieth Century"/>
                <a:cs typeface="Twentieth Century"/>
                <a:sym typeface="Twentieth Century"/>
              </a:rPr>
              <a:t>padding:</a:t>
            </a: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'valid'</a:t>
            </a:r>
            <a:r>
              <a:rPr lang="en" sz="1600"/>
              <a:t>,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'same'</a:t>
            </a:r>
            <a:r>
              <a:rPr lang="en" sz="1600"/>
              <a:t> or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 tuple</a:t>
            </a: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07" name="Google Shape;20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5"/>
          <p:cNvSpPr txBox="1"/>
          <p:nvPr/>
        </p:nvSpPr>
        <p:spPr>
          <a:xfrm>
            <a:off x="158700" y="3039538"/>
            <a:ext cx="2051400" cy="14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Twentieth Century"/>
                <a:ea typeface="Twentieth Century"/>
                <a:cs typeface="Twentieth Century"/>
                <a:sym typeface="Twentieth Century"/>
              </a:rPr>
              <a:t>padding_mode:</a:t>
            </a:r>
            <a:endParaRPr sz="19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'zeros'</a:t>
            </a:r>
            <a:r>
              <a:rPr lang="en" sz="1600"/>
              <a:t>,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'reflect'</a:t>
            </a:r>
            <a:r>
              <a:rPr lang="en" sz="1600"/>
              <a:t>,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'replicate'</a:t>
            </a:r>
            <a:r>
              <a:rPr lang="en" sz="1600"/>
              <a:t> or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'circular'</a:t>
            </a:r>
            <a:endParaRPr sz="1200"/>
          </a:p>
        </p:txBody>
      </p:sp>
      <p:sp>
        <p:nvSpPr>
          <p:cNvPr id="209" name="Google Shape;209;p25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Bordes (límites) y padding</a:t>
            </a:r>
            <a:endParaRPr sz="112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15" name="Google Shape;215;p26"/>
          <p:cNvSpPr txBox="1"/>
          <p:nvPr/>
        </p:nvSpPr>
        <p:spPr>
          <a:xfrm>
            <a:off x="383940" y="1394362"/>
            <a:ext cx="7981731" cy="44002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t="-16665"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216" name="Google Shape;216;p26"/>
          <p:cNvSpPr txBox="1"/>
          <p:nvPr/>
        </p:nvSpPr>
        <p:spPr>
          <a:xfrm>
            <a:off x="383940" y="2902550"/>
            <a:ext cx="8340959" cy="43633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t="-16840"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217" name="Google Shape;217;p26"/>
          <p:cNvSpPr txBox="1"/>
          <p:nvPr/>
        </p:nvSpPr>
        <p:spPr>
          <a:xfrm>
            <a:off x="180131" y="4076949"/>
            <a:ext cx="8187692" cy="40137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t="-18179" b="-7952"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218" name="Google Shape;218;p26"/>
          <p:cNvSpPr/>
          <p:nvPr/>
        </p:nvSpPr>
        <p:spPr>
          <a:xfrm>
            <a:off x="2818150" y="1834390"/>
            <a:ext cx="3594638" cy="43858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219" name="Google Shape;219;p26"/>
          <p:cNvSpPr/>
          <p:nvPr/>
        </p:nvSpPr>
        <p:spPr>
          <a:xfrm>
            <a:off x="2818150" y="3270459"/>
            <a:ext cx="1378406" cy="43858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220" name="Google Shape;220;p26"/>
          <p:cNvSpPr/>
          <p:nvPr/>
        </p:nvSpPr>
        <p:spPr>
          <a:xfrm>
            <a:off x="2577486" y="4478324"/>
            <a:ext cx="3554963" cy="438581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pic>
        <p:nvPicPr>
          <p:cNvPr id="221" name="Google Shape;221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Bordes (límites) y padding</a:t>
            </a:r>
            <a:endParaRPr sz="112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401150" y="2662163"/>
            <a:ext cx="28398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400">
                <a:latin typeface="Twentieth Century"/>
                <a:ea typeface="Twentieth Century"/>
                <a:cs typeface="Twentieth Century"/>
                <a:sym typeface="Twentieth Century"/>
              </a:rPr>
              <a:t>Arquitectura típica</a:t>
            </a:r>
            <a:endParaRPr sz="1700"/>
          </a:p>
        </p:txBody>
      </p:sp>
      <p:pic>
        <p:nvPicPr>
          <p:cNvPr id="229" name="Google Shape;22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40962" y="709426"/>
            <a:ext cx="2409005" cy="4357863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Arquitectura base de ejemplo</a:t>
            </a:r>
            <a:endParaRPr sz="1120"/>
          </a:p>
        </p:txBody>
      </p:sp>
      <p:pic>
        <p:nvPicPr>
          <p:cNvPr id="231" name="Google Shape;23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sp>
        <p:nvSpPr>
          <p:cNvPr id="237" name="Google Shape;237;p28"/>
          <p:cNvSpPr txBox="1"/>
          <p:nvPr/>
        </p:nvSpPr>
        <p:spPr>
          <a:xfrm>
            <a:off x="-36283" y="797704"/>
            <a:ext cx="9180284" cy="331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Entonces… 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¿Dónde está la ventaja de usar CNN?</a:t>
            </a:r>
            <a:endParaRPr sz="1100"/>
          </a:p>
        </p:txBody>
      </p:sp>
      <p:sp>
        <p:nvSpPr>
          <p:cNvPr id="238" name="Google Shape;238;p28"/>
          <p:cNvSpPr/>
          <p:nvPr/>
        </p:nvSpPr>
        <p:spPr>
          <a:xfrm>
            <a:off x="292475" y="1750275"/>
            <a:ext cx="8092500" cy="3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Twentieth Century"/>
                <a:ea typeface="Twentieth Century"/>
                <a:cs typeface="Twentieth Century"/>
                <a:sym typeface="Twentieth Century"/>
              </a:rPr>
              <a:t>sparse interaction / sparse conectivity o sparse weight 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Twentieth Century"/>
                <a:ea typeface="Twentieth Century"/>
                <a:cs typeface="Twentieth Century"/>
                <a:sym typeface="Twentieth Century"/>
              </a:rPr>
              <a:t>sparse 🡨🡪escaso</a:t>
            </a: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" sz="1900">
                <a:latin typeface="Twentieth Century"/>
                <a:ea typeface="Twentieth Century"/>
                <a:cs typeface="Twentieth Century"/>
                <a:sym typeface="Twentieth Century"/>
              </a:rPr>
              <a:t>El KERNEL es de dimensiones muy inferiores al tamaño de la imagen (INPUT) a procesar.</a:t>
            </a:r>
            <a:endParaRPr sz="12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" sz="1900">
                <a:latin typeface="Twentieth Century"/>
                <a:ea typeface="Twentieth Century"/>
                <a:cs typeface="Twentieth Century"/>
                <a:sym typeface="Twentieth Century"/>
              </a:rPr>
              <a:t>El uso de un KERNEL permite tener interacciones locales de entradas con sus respectivas salidas.</a:t>
            </a:r>
            <a:endParaRPr sz="12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" sz="1900">
                <a:latin typeface="Twentieth Century"/>
                <a:ea typeface="Twentieth Century"/>
                <a:cs typeface="Twentieth Century"/>
                <a:sym typeface="Twentieth Century"/>
              </a:rPr>
              <a:t>Las dimensiones del KERNEL indicarán cuanta “vecindad” analizan en cada posición donde sea evaluado.</a:t>
            </a:r>
            <a:endParaRPr sz="12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39" name="Google Shape;239;p28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Sparse interaction</a:t>
            </a:r>
            <a:endParaRPr sz="1120"/>
          </a:p>
        </p:txBody>
      </p:sp>
      <p:pic>
        <p:nvPicPr>
          <p:cNvPr id="240" name="Google Shape;24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/>
        </p:nvSpPr>
        <p:spPr>
          <a:xfrm>
            <a:off x="-36283" y="797704"/>
            <a:ext cx="9180284" cy="331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46" name="Google Shape;246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06270" y="1612107"/>
            <a:ext cx="5666812" cy="2663843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9"/>
          <p:cNvSpPr/>
          <p:nvPr/>
        </p:nvSpPr>
        <p:spPr>
          <a:xfrm>
            <a:off x="5186945" y="1265858"/>
            <a:ext cx="1505461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S[i] </a:t>
            </a:r>
            <a:r>
              <a:rPr lang="en" sz="1800" b="1">
                <a:latin typeface="Twentieth Century"/>
                <a:ea typeface="Twentieth Century"/>
                <a:cs typeface="Twentieth Century"/>
                <a:sym typeface="Twentieth Century"/>
              </a:rPr>
              <a:t>- output</a:t>
            </a:r>
            <a:endParaRPr sz="18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48" name="Google Shape;248;p29"/>
          <p:cNvSpPr/>
          <p:nvPr/>
        </p:nvSpPr>
        <p:spPr>
          <a:xfrm>
            <a:off x="5186945" y="4412494"/>
            <a:ext cx="1362392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x[i]</a:t>
            </a:r>
            <a:r>
              <a:rPr lang="en" sz="1800" b="1">
                <a:latin typeface="Twentieth Century"/>
                <a:ea typeface="Twentieth Century"/>
                <a:cs typeface="Twentieth Century"/>
                <a:sym typeface="Twentieth Century"/>
              </a:rPr>
              <a:t> - input</a:t>
            </a:r>
            <a:endParaRPr sz="18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49" name="Google Shape;249;p29"/>
          <p:cNvSpPr/>
          <p:nvPr/>
        </p:nvSpPr>
        <p:spPr>
          <a:xfrm>
            <a:off x="689708" y="1478880"/>
            <a:ext cx="1497044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K[i] </a:t>
            </a:r>
            <a:r>
              <a:rPr lang="en" sz="1800" b="1">
                <a:latin typeface="Twentieth Century"/>
                <a:ea typeface="Twentieth Century"/>
                <a:cs typeface="Twentieth Century"/>
                <a:sym typeface="Twentieth Century"/>
              </a:rPr>
              <a:t>- kernel</a:t>
            </a:r>
            <a:endParaRPr sz="18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0" name="Google Shape;250;p29"/>
          <p:cNvSpPr/>
          <p:nvPr/>
        </p:nvSpPr>
        <p:spPr>
          <a:xfrm>
            <a:off x="1197592" y="2014050"/>
            <a:ext cx="615203" cy="584947"/>
          </a:xfrm>
          <a:prstGeom prst="ellipse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1" name="Google Shape;251;p29"/>
          <p:cNvSpPr/>
          <p:nvPr/>
        </p:nvSpPr>
        <p:spPr>
          <a:xfrm>
            <a:off x="1197593" y="3190043"/>
            <a:ext cx="615203" cy="584947"/>
          </a:xfrm>
          <a:prstGeom prst="ellipse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2" name="Google Shape;252;p29"/>
          <p:cNvSpPr/>
          <p:nvPr/>
        </p:nvSpPr>
        <p:spPr>
          <a:xfrm>
            <a:off x="2060285" y="3190043"/>
            <a:ext cx="615203" cy="584947"/>
          </a:xfrm>
          <a:prstGeom prst="ellipse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3" name="Google Shape;253;p29"/>
          <p:cNvSpPr/>
          <p:nvPr/>
        </p:nvSpPr>
        <p:spPr>
          <a:xfrm>
            <a:off x="334900" y="3190043"/>
            <a:ext cx="615203" cy="584947"/>
          </a:xfrm>
          <a:prstGeom prst="ellipse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254" name="Google Shape;254;p29"/>
          <p:cNvCxnSpPr>
            <a:stCxn id="251" idx="0"/>
            <a:endCxn id="250" idx="4"/>
          </p:cNvCxnSpPr>
          <p:nvPr/>
        </p:nvCxnSpPr>
        <p:spPr>
          <a:xfrm rot="10800000">
            <a:off x="1505194" y="2599043"/>
            <a:ext cx="0" cy="591000"/>
          </a:xfrm>
          <a:prstGeom prst="straightConnector1">
            <a:avLst/>
          </a:prstGeom>
          <a:noFill/>
          <a:ln w="571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5" name="Google Shape;255;p29"/>
          <p:cNvCxnSpPr>
            <a:stCxn id="252" idx="0"/>
            <a:endCxn id="250" idx="5"/>
          </p:cNvCxnSpPr>
          <p:nvPr/>
        </p:nvCxnSpPr>
        <p:spPr>
          <a:xfrm rot="10800000">
            <a:off x="1722587" y="2513243"/>
            <a:ext cx="645300" cy="676800"/>
          </a:xfrm>
          <a:prstGeom prst="straightConnector1">
            <a:avLst/>
          </a:prstGeom>
          <a:noFill/>
          <a:ln w="571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6" name="Google Shape;256;p29"/>
          <p:cNvCxnSpPr>
            <a:stCxn id="253" idx="0"/>
            <a:endCxn id="250" idx="3"/>
          </p:cNvCxnSpPr>
          <p:nvPr/>
        </p:nvCxnSpPr>
        <p:spPr>
          <a:xfrm rot="10800000" flipH="1">
            <a:off x="642501" y="2513243"/>
            <a:ext cx="645300" cy="676800"/>
          </a:xfrm>
          <a:prstGeom prst="straightConnector1">
            <a:avLst/>
          </a:prstGeom>
          <a:noFill/>
          <a:ln w="571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57" name="Google Shape;257;p29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pic>
        <p:nvPicPr>
          <p:cNvPr id="258" name="Google Shape;25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9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Sparse interaction</a:t>
            </a:r>
            <a:endParaRPr sz="112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/>
          <p:nvPr/>
        </p:nvSpPr>
        <p:spPr>
          <a:xfrm>
            <a:off x="205764" y="1700576"/>
            <a:ext cx="3404771" cy="225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vs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fully conected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65" name="Google Shape;265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57224" y="797704"/>
            <a:ext cx="3841374" cy="1805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57224" y="3007751"/>
            <a:ext cx="3841374" cy="191056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0"/>
          <p:cNvSpPr txBox="1"/>
          <p:nvPr/>
        </p:nvSpPr>
        <p:spPr>
          <a:xfrm>
            <a:off x="205763" y="4512257"/>
            <a:ext cx="3404771" cy="54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Visto desde la salida</a:t>
            </a:r>
            <a:endParaRPr sz="1100"/>
          </a:p>
        </p:txBody>
      </p:sp>
      <p:sp>
        <p:nvSpPr>
          <p:cNvPr id="268" name="Google Shape;268;p30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pic>
        <p:nvPicPr>
          <p:cNvPr id="269" name="Google Shape;26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0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Sparse interaction</a:t>
            </a:r>
            <a:endParaRPr sz="112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1"/>
          <p:cNvSpPr txBox="1"/>
          <p:nvPr/>
        </p:nvSpPr>
        <p:spPr>
          <a:xfrm>
            <a:off x="205764" y="1700576"/>
            <a:ext cx="3404771" cy="225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vs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fully conected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76" name="Google Shape;276;p31"/>
          <p:cNvSpPr txBox="1"/>
          <p:nvPr/>
        </p:nvSpPr>
        <p:spPr>
          <a:xfrm>
            <a:off x="205763" y="4512257"/>
            <a:ext cx="3556052" cy="54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Visto desde la entrada</a:t>
            </a:r>
            <a:endParaRPr sz="1100"/>
          </a:p>
        </p:txBody>
      </p:sp>
      <p:pic>
        <p:nvPicPr>
          <p:cNvPr id="277" name="Google Shape;277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88109" y="866810"/>
            <a:ext cx="4071937" cy="1928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88110" y="3035451"/>
            <a:ext cx="4071937" cy="1878818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1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pic>
        <p:nvPicPr>
          <p:cNvPr id="280" name="Google Shape;28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1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Sparse interaction</a:t>
            </a:r>
            <a:endParaRPr sz="11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471900" y="174125"/>
            <a:ext cx="82221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818">
                <a:latin typeface="Arial"/>
                <a:ea typeface="Arial"/>
                <a:cs typeface="Arial"/>
                <a:sym typeface="Arial"/>
              </a:rPr>
              <a:t>Redes Neuronales Convolucionales  Convolutional Neural Network (CNN)</a:t>
            </a:r>
            <a:endParaRPr sz="2208"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>
            <a:off x="471900" y="1986025"/>
            <a:ext cx="3358800" cy="30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>
                <a:solidFill>
                  <a:schemeClr val="dk2"/>
                </a:solidFill>
              </a:rPr>
              <a:t>. Introducción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>
                <a:solidFill>
                  <a:schemeClr val="dk2"/>
                </a:solidFill>
              </a:rPr>
              <a:t>. Bordes (limites) y padding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>
                <a:solidFill>
                  <a:schemeClr val="dk2"/>
                </a:solidFill>
              </a:rPr>
              <a:t>. Arquitectura base de ejemplo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>
                <a:solidFill>
                  <a:schemeClr val="dk2"/>
                </a:solidFill>
              </a:rPr>
              <a:t>. ¿Ventajas?</a:t>
            </a:r>
            <a:endParaRPr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Sparse interaction</a:t>
            </a:r>
            <a:endParaRPr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Parameter sharing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>
                <a:solidFill>
                  <a:schemeClr val="dk2"/>
                </a:solidFill>
              </a:rPr>
              <a:t>. Pooling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endParaRPr>
              <a:solidFill>
                <a:schemeClr val="dk2"/>
              </a:solidFill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>
            <a:spLocks noGrp="1"/>
          </p:cNvSpPr>
          <p:nvPr>
            <p:ph type="body" idx="1"/>
          </p:nvPr>
        </p:nvSpPr>
        <p:spPr>
          <a:xfrm>
            <a:off x="4070850" y="1928300"/>
            <a:ext cx="4100100" cy="30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. Resumen de capas CNN. 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. Práctica con capas CNN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. Back propagation en CNN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. Implementación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2"/>
                </a:solidFill>
              </a:rPr>
              <a:t>. ¿Que hay en los kernels?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2"/>
          <p:cNvSpPr txBox="1"/>
          <p:nvPr/>
        </p:nvSpPr>
        <p:spPr>
          <a:xfrm>
            <a:off x="-99036" y="1700576"/>
            <a:ext cx="3404700" cy="22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 deep CNN</a:t>
            </a:r>
            <a:endParaRPr sz="1100"/>
          </a:p>
        </p:txBody>
      </p:sp>
      <p:pic>
        <p:nvPicPr>
          <p:cNvPr id="287" name="Google Shape;287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65241" y="1385484"/>
            <a:ext cx="5170814" cy="3027043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2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pic>
        <p:nvPicPr>
          <p:cNvPr id="289" name="Google Shape;28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2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Sparse interaction</a:t>
            </a:r>
            <a:endParaRPr sz="112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/>
          <p:nvPr/>
        </p:nvSpPr>
        <p:spPr>
          <a:xfrm>
            <a:off x="2842000" y="866810"/>
            <a:ext cx="3394687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parameter sharing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96" name="Google Shape;296;p33"/>
          <p:cNvSpPr/>
          <p:nvPr/>
        </p:nvSpPr>
        <p:spPr>
          <a:xfrm>
            <a:off x="359925" y="1305100"/>
            <a:ext cx="7703700" cy="3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El uso de un mismo KERNEL para una capa dada, implica que los parámetros (pesos sinápticos </a:t>
            </a:r>
            <a:r>
              <a:rPr lang="en" sz="2700" i="1">
                <a:latin typeface="Times New Roman"/>
                <a:ea typeface="Times New Roman"/>
                <a:cs typeface="Times New Roman"/>
                <a:sym typeface="Times New Roman"/>
              </a:rPr>
              <a:t>w</a:t>
            </a:r>
            <a:r>
              <a:rPr lang="en" sz="2700" i="1" baseline="-25000">
                <a:latin typeface="Times New Roman"/>
                <a:ea typeface="Times New Roman"/>
                <a:cs typeface="Times New Roman"/>
                <a:sym typeface="Times New Roman"/>
              </a:rPr>
              <a:t>ij</a:t>
            </a: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) se comparten.</a:t>
            </a:r>
            <a:endParaRPr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1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34950" algn="l" rtl="0"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Esto permite optimizar dicho KERNEL para que sea capaz de detectar </a:t>
            </a:r>
            <a:r>
              <a:rPr lang="en" sz="2100" b="1">
                <a:latin typeface="Twentieth Century"/>
                <a:ea typeface="Twentieth Century"/>
                <a:cs typeface="Twentieth Century"/>
                <a:sym typeface="Twentieth Century"/>
              </a:rPr>
              <a:t>algo específico</a:t>
            </a: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 (un borde por ejemplo).</a:t>
            </a:r>
            <a:endParaRPr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1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34950" algn="l" rtl="0"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De esta manera, el KERNEL entrenado, será capaz de detectar </a:t>
            </a:r>
            <a:r>
              <a:rPr lang="en" sz="2100" b="1">
                <a:latin typeface="Twentieth Century"/>
                <a:ea typeface="Twentieth Century"/>
                <a:cs typeface="Twentieth Century"/>
                <a:sym typeface="Twentieth Century"/>
              </a:rPr>
              <a:t>algo específico</a:t>
            </a:r>
            <a:r>
              <a:rPr lang="en" sz="2100">
                <a:latin typeface="Twentieth Century"/>
                <a:ea typeface="Twentieth Century"/>
                <a:cs typeface="Twentieth Century"/>
                <a:sym typeface="Twentieth Century"/>
              </a:rPr>
              <a:t> en cualquier lugar donde se aplique el KERNEL en la foto de entrada (INPUT).</a:t>
            </a:r>
            <a:endParaRPr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1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97" name="Google Shape;2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3"/>
          <p:cNvSpPr txBox="1">
            <a:spLocks noGrp="1"/>
          </p:cNvSpPr>
          <p:nvPr>
            <p:ph type="title"/>
          </p:nvPr>
        </p:nvSpPr>
        <p:spPr>
          <a:xfrm>
            <a:off x="158700" y="52400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Parameter sharing</a:t>
            </a:r>
            <a:endParaRPr sz="112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4"/>
          <p:cNvSpPr txBox="1"/>
          <p:nvPr/>
        </p:nvSpPr>
        <p:spPr>
          <a:xfrm>
            <a:off x="241100" y="676575"/>
            <a:ext cx="86466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6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parameter sharing</a:t>
            </a:r>
            <a:endParaRPr sz="26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600"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r>
              <a:rPr lang="en" sz="2300" i="1">
                <a:latin typeface="Twentieth Century"/>
                <a:ea typeface="Twentieth Century"/>
                <a:cs typeface="Twentieth Century"/>
                <a:sym typeface="Twentieth Century"/>
              </a:rPr>
              <a:t>…detectar </a:t>
            </a:r>
            <a:r>
              <a:rPr lang="en" sz="2300" b="1" i="1">
                <a:latin typeface="Twentieth Century"/>
                <a:ea typeface="Twentieth Century"/>
                <a:cs typeface="Twentieth Century"/>
                <a:sym typeface="Twentieth Century"/>
              </a:rPr>
              <a:t>algo específico</a:t>
            </a:r>
            <a:r>
              <a:rPr lang="en" sz="2300" i="1"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en" sz="2300">
                <a:latin typeface="Twentieth Century"/>
                <a:ea typeface="Twentieth Century"/>
                <a:cs typeface="Twentieth Century"/>
                <a:sym typeface="Twentieth Century"/>
              </a:rPr>
              <a:t>en cualquier lugar donde se aplique el KERNEL </a:t>
            </a:r>
            <a:r>
              <a:rPr lang="en" sz="2300" i="1">
                <a:latin typeface="Twentieth Century"/>
                <a:ea typeface="Twentieth Century"/>
                <a:cs typeface="Twentieth Century"/>
                <a:sym typeface="Twentieth Century"/>
              </a:rPr>
              <a:t>…”</a:t>
            </a:r>
            <a:endParaRPr sz="2600" b="1" i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04" name="Google Shape;304;p34"/>
          <p:cNvSpPr/>
          <p:nvPr/>
        </p:nvSpPr>
        <p:spPr>
          <a:xfrm>
            <a:off x="241100" y="1718525"/>
            <a:ext cx="8679600" cy="11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Esa propiedad se llama </a:t>
            </a:r>
            <a:r>
              <a:rPr lang="en" sz="2000" b="1">
                <a:latin typeface="Twentieth Century"/>
                <a:ea typeface="Twentieth Century"/>
                <a:cs typeface="Twentieth Century"/>
                <a:sym typeface="Twentieth Century"/>
              </a:rPr>
              <a:t>equivariancia a la traslación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 (</a:t>
            </a:r>
            <a:r>
              <a:rPr lang="en" sz="2000" b="1">
                <a:latin typeface="Twentieth Century"/>
                <a:ea typeface="Twentieth Century"/>
                <a:cs typeface="Twentieth Century"/>
                <a:sym typeface="Twentieth Century"/>
              </a:rPr>
              <a:t>translation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en" sz="2000" b="1">
                <a:latin typeface="Twentieth Century"/>
                <a:ea typeface="Twentieth Century"/>
                <a:cs typeface="Twentieth Century"/>
                <a:sym typeface="Twentieth Century"/>
              </a:rPr>
              <a:t>equivariance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) y es natural de la convolución.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05" name="Google Shape;305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91296" y="2665204"/>
            <a:ext cx="6858000" cy="2164556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4"/>
          <p:cNvSpPr/>
          <p:nvPr/>
        </p:nvSpPr>
        <p:spPr>
          <a:xfrm>
            <a:off x="132622" y="4857025"/>
            <a:ext cx="91182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https://towardsdatascience.com/translational-invariance-vs-translational-equivariance-f9fbc8fca63a</a:t>
            </a:r>
            <a:endParaRPr sz="1100"/>
          </a:p>
        </p:txBody>
      </p:sp>
      <p:sp>
        <p:nvSpPr>
          <p:cNvPr id="307" name="Google Shape;307;p34"/>
          <p:cNvSpPr/>
          <p:nvPr/>
        </p:nvSpPr>
        <p:spPr>
          <a:xfrm>
            <a:off x="7373899" y="2468104"/>
            <a:ext cx="995100" cy="28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900" b="1" cap="none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!</a:t>
            </a:r>
            <a:endParaRPr sz="1100"/>
          </a:p>
        </p:txBody>
      </p:sp>
      <p:pic>
        <p:nvPicPr>
          <p:cNvPr id="308" name="Google Shape;30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4"/>
          <p:cNvSpPr txBox="1">
            <a:spLocks noGrp="1"/>
          </p:cNvSpPr>
          <p:nvPr>
            <p:ph type="title"/>
          </p:nvPr>
        </p:nvSpPr>
        <p:spPr>
          <a:xfrm>
            <a:off x="158700" y="52400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Parameter sharing</a:t>
            </a:r>
            <a:endParaRPr sz="112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5"/>
          <p:cNvSpPr txBox="1"/>
          <p:nvPr/>
        </p:nvSpPr>
        <p:spPr>
          <a:xfrm>
            <a:off x="601035" y="676577"/>
            <a:ext cx="7846359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parameter sharing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15" name="Google Shape;315;p35"/>
          <p:cNvSpPr/>
          <p:nvPr/>
        </p:nvSpPr>
        <p:spPr>
          <a:xfrm>
            <a:off x="66975" y="1188575"/>
            <a:ext cx="89184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Compartir parámetros permite utilizar más de 1 vez un mismo pámetro…</a:t>
            </a:r>
            <a:endParaRPr sz="1300"/>
          </a:p>
        </p:txBody>
      </p:sp>
      <p:pic>
        <p:nvPicPr>
          <p:cNvPr id="316" name="Google Shape;316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82563" y="1748990"/>
            <a:ext cx="4136231" cy="3243262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5"/>
          <p:cNvSpPr txBox="1"/>
          <p:nvPr/>
        </p:nvSpPr>
        <p:spPr>
          <a:xfrm>
            <a:off x="738586" y="2323807"/>
            <a:ext cx="3404771" cy="225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vs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fully conected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18" name="Google Shape;318;p35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pic>
        <p:nvPicPr>
          <p:cNvPr id="319" name="Google Shape;31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5"/>
          <p:cNvSpPr txBox="1">
            <a:spLocks noGrp="1"/>
          </p:cNvSpPr>
          <p:nvPr>
            <p:ph type="title"/>
          </p:nvPr>
        </p:nvSpPr>
        <p:spPr>
          <a:xfrm>
            <a:off x="158700" y="52400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 Parameter sharing</a:t>
            </a:r>
            <a:endParaRPr sz="112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 txBox="1"/>
          <p:nvPr/>
        </p:nvSpPr>
        <p:spPr>
          <a:xfrm>
            <a:off x="601035" y="676577"/>
            <a:ext cx="7846359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 + parameter sharing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26" name="Google Shape;326;p36"/>
          <p:cNvSpPr/>
          <p:nvPr/>
        </p:nvSpPr>
        <p:spPr>
          <a:xfrm>
            <a:off x="601035" y="1288089"/>
            <a:ext cx="7876615" cy="900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Hay una reducción drástica de los parámetros a entrenar y a almacenar.</a:t>
            </a:r>
            <a:endParaRPr sz="1300"/>
          </a:p>
        </p:txBody>
      </p:sp>
      <p:sp>
        <p:nvSpPr>
          <p:cNvPr id="327" name="Google Shape;327;p36"/>
          <p:cNvSpPr txBox="1"/>
          <p:nvPr/>
        </p:nvSpPr>
        <p:spPr>
          <a:xfrm>
            <a:off x="678308" y="3163328"/>
            <a:ext cx="3404771" cy="763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 layer con KERNEL de tamaño </a:t>
            </a:r>
            <a:r>
              <a:rPr lang="en" sz="2400" b="1" i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</p:txBody>
      </p:sp>
      <p:sp>
        <p:nvSpPr>
          <p:cNvPr id="328" name="Google Shape;328;p36"/>
          <p:cNvSpPr/>
          <p:nvPr/>
        </p:nvSpPr>
        <p:spPr>
          <a:xfrm>
            <a:off x="4924305" y="3339852"/>
            <a:ext cx="3043142" cy="410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fully conected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29" name="Google Shape;329;p36"/>
          <p:cNvSpPr/>
          <p:nvPr/>
        </p:nvSpPr>
        <p:spPr>
          <a:xfrm>
            <a:off x="678308" y="2018327"/>
            <a:ext cx="7876615" cy="623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Supongamos una capa de </a:t>
            </a:r>
            <a:r>
              <a:rPr lang="en" sz="2000" i="1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 entradas y </a:t>
            </a:r>
            <a:r>
              <a:rPr lang="en" sz="2000" i="1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 salidas…</a:t>
            </a:r>
            <a:endParaRPr sz="1300"/>
          </a:p>
        </p:txBody>
      </p:sp>
      <p:sp>
        <p:nvSpPr>
          <p:cNvPr id="330" name="Google Shape;330;p36"/>
          <p:cNvSpPr txBox="1"/>
          <p:nvPr/>
        </p:nvSpPr>
        <p:spPr>
          <a:xfrm>
            <a:off x="5637409" y="4033512"/>
            <a:ext cx="1616933" cy="4154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331" name="Google Shape;331;p36"/>
          <p:cNvSpPr txBox="1"/>
          <p:nvPr/>
        </p:nvSpPr>
        <p:spPr>
          <a:xfrm>
            <a:off x="1572226" y="4033512"/>
            <a:ext cx="1522581" cy="4154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332" name="Google Shape;332;p36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CONVOLUCIÓN</a:t>
            </a:r>
            <a:endParaRPr sz="1100"/>
          </a:p>
        </p:txBody>
      </p:sp>
      <p:sp>
        <p:nvSpPr>
          <p:cNvPr id="333" name="Google Shape;333;p36"/>
          <p:cNvSpPr txBox="1"/>
          <p:nvPr/>
        </p:nvSpPr>
        <p:spPr>
          <a:xfrm>
            <a:off x="601035" y="4555265"/>
            <a:ext cx="3802000" cy="4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Font typeface="Arial"/>
              <a:buNone/>
            </a:pPr>
            <a:r>
              <a:rPr lang="en" sz="21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(cada kernel tendrá 1 salida)</a:t>
            </a:r>
            <a:r>
              <a:rPr lang="en" sz="21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1100"/>
          </a:p>
        </p:txBody>
      </p:sp>
      <p:pic>
        <p:nvPicPr>
          <p:cNvPr id="334" name="Google Shape;33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6"/>
          <p:cNvSpPr txBox="1">
            <a:spLocks noGrp="1"/>
          </p:cNvSpPr>
          <p:nvPr>
            <p:ph type="title"/>
          </p:nvPr>
        </p:nvSpPr>
        <p:spPr>
          <a:xfrm>
            <a:off x="158700" y="52400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</a:t>
            </a:r>
            <a:endParaRPr sz="112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7"/>
          <p:cNvSpPr txBox="1"/>
          <p:nvPr/>
        </p:nvSpPr>
        <p:spPr>
          <a:xfrm>
            <a:off x="139836" y="655709"/>
            <a:ext cx="910381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sparse interaction + parameter sharing (edge detecting)</a:t>
            </a:r>
            <a:endParaRPr sz="1100"/>
          </a:p>
        </p:txBody>
      </p:sp>
      <p:sp>
        <p:nvSpPr>
          <p:cNvPr id="341" name="Google Shape;341;p37"/>
          <p:cNvSpPr txBox="1"/>
          <p:nvPr/>
        </p:nvSpPr>
        <p:spPr>
          <a:xfrm>
            <a:off x="0" y="4035820"/>
            <a:ext cx="3849093" cy="763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 layer.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Aprox 267960 float op. </a:t>
            </a:r>
            <a:endParaRPr sz="1100"/>
          </a:p>
        </p:txBody>
      </p:sp>
      <p:sp>
        <p:nvSpPr>
          <p:cNvPr id="342" name="Google Shape;342;p37"/>
          <p:cNvSpPr/>
          <p:nvPr/>
        </p:nvSpPr>
        <p:spPr>
          <a:xfrm>
            <a:off x="3849093" y="4032388"/>
            <a:ext cx="4639800" cy="8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fully connected layer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Aprox 16000000000 float op.</a:t>
            </a:r>
            <a:endParaRPr sz="1100"/>
          </a:p>
        </p:txBody>
      </p:sp>
      <p:pic>
        <p:nvPicPr>
          <p:cNvPr id="343" name="Google Shape;343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8227" y="1202450"/>
            <a:ext cx="6136481" cy="2614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7"/>
          <p:cNvSpPr txBox="1">
            <a:spLocks noGrp="1"/>
          </p:cNvSpPr>
          <p:nvPr>
            <p:ph type="title"/>
          </p:nvPr>
        </p:nvSpPr>
        <p:spPr>
          <a:xfrm>
            <a:off x="158700" y="52400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¿Ventajas?</a:t>
            </a:r>
            <a:endParaRPr sz="112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8"/>
          <p:cNvSpPr txBox="1"/>
          <p:nvPr/>
        </p:nvSpPr>
        <p:spPr>
          <a:xfrm>
            <a:off x="620400" y="797697"/>
            <a:ext cx="75888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31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stride</a:t>
            </a:r>
            <a:endParaRPr sz="31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51" name="Google Shape;351;p38"/>
          <p:cNvSpPr/>
          <p:nvPr/>
        </p:nvSpPr>
        <p:spPr>
          <a:xfrm>
            <a:off x="601035" y="1288089"/>
            <a:ext cx="7876500" cy="14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Regula los pasos en que avanza la convolución.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Es como hacer un downsampling de la salida.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52" name="Google Shape;352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52824" y="2901322"/>
            <a:ext cx="6373037" cy="189632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8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Stride</a:t>
            </a:r>
            <a:endParaRPr sz="1120"/>
          </a:p>
        </p:txBody>
      </p:sp>
      <p:pic>
        <p:nvPicPr>
          <p:cNvPr id="354" name="Google Shape;35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9"/>
          <p:cNvSpPr txBox="1"/>
          <p:nvPr/>
        </p:nvSpPr>
        <p:spPr>
          <a:xfrm>
            <a:off x="215175" y="886700"/>
            <a:ext cx="4848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latin typeface="Twentieth Century"/>
                <a:ea typeface="Twentieth Century"/>
                <a:cs typeface="Twentieth Century"/>
                <a:sym typeface="Twentieth Century"/>
              </a:rPr>
              <a:t>CAPA DE ACTIVACIÓN/DETECCIÓN</a:t>
            </a:r>
            <a:endParaRPr sz="1100"/>
          </a:p>
        </p:txBody>
      </p:sp>
      <p:sp>
        <p:nvSpPr>
          <p:cNvPr id="360" name="Google Shape;360;p39"/>
          <p:cNvSpPr/>
          <p:nvPr/>
        </p:nvSpPr>
        <p:spPr>
          <a:xfrm>
            <a:off x="601035" y="1288089"/>
            <a:ext cx="4392748" cy="2008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41300" algn="l" rtl="0"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" sz="2200">
                <a:latin typeface="Twentieth Century"/>
                <a:ea typeface="Twentieth Century"/>
                <a:cs typeface="Twentieth Century"/>
                <a:sym typeface="Twentieth Century"/>
              </a:rPr>
              <a:t>Es una capa NO LINEAL como las ya conocidas.</a:t>
            </a:r>
            <a:endParaRPr sz="15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2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41300" algn="l" rtl="0"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" sz="2200">
                <a:latin typeface="Twentieth Century"/>
                <a:ea typeface="Twentieth Century"/>
                <a:cs typeface="Twentieth Century"/>
                <a:sym typeface="Twentieth Century"/>
              </a:rPr>
              <a:t>Relación entrada/salida 1/1.</a:t>
            </a:r>
            <a:endParaRPr sz="15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2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41300" algn="l" rtl="0"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" sz="2200">
                <a:latin typeface="Twentieth Century"/>
                <a:ea typeface="Twentieth Century"/>
                <a:cs typeface="Twentieth Century"/>
                <a:sym typeface="Twentieth Century"/>
              </a:rPr>
              <a:t>No se optimizan pesos sinápticos.</a:t>
            </a:r>
            <a:endParaRPr sz="1500"/>
          </a:p>
        </p:txBody>
      </p:sp>
      <p:pic>
        <p:nvPicPr>
          <p:cNvPr id="361" name="Google Shape;361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8973" y="785642"/>
            <a:ext cx="2409005" cy="4357863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9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activación</a:t>
            </a:r>
            <a:endParaRPr sz="1120"/>
          </a:p>
        </p:txBody>
      </p:sp>
      <p:pic>
        <p:nvPicPr>
          <p:cNvPr id="363" name="Google Shape;36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0"/>
          <p:cNvSpPr txBox="1"/>
          <p:nvPr/>
        </p:nvSpPr>
        <p:spPr>
          <a:xfrm>
            <a:off x="-119700" y="925142"/>
            <a:ext cx="93834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n" sz="1800" cap="none">
                <a:latin typeface="Twentieth Century"/>
                <a:ea typeface="Twentieth Century"/>
                <a:cs typeface="Twentieth Century"/>
                <a:sym typeface="Twentieth Century"/>
              </a:rPr>
              <a:t>(POOLING = GROUPING OF ASSETS)</a:t>
            </a:r>
            <a:endParaRPr sz="1100"/>
          </a:p>
        </p:txBody>
      </p:sp>
      <p:sp>
        <p:nvSpPr>
          <p:cNvPr id="369" name="Google Shape;369;p40"/>
          <p:cNvSpPr/>
          <p:nvPr/>
        </p:nvSpPr>
        <p:spPr>
          <a:xfrm>
            <a:off x="253980" y="1445483"/>
            <a:ext cx="7876500" cy="3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Es similar a la CONV (tiene size y stride), pero aplica un operador matemático específico en lugar de un KERNEL.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Se busca una reducción de dimensiones de la entrada con operadores que permitan detectar features.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Como salida, da un valor característico de todos los features de entrada de la entrada.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28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" sz="20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No se optimizan pesos sinápticos </a:t>
            </a: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(solo tiene hiper-parámetros)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70" name="Google Shape;370;p40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  <p:pic>
        <p:nvPicPr>
          <p:cNvPr id="371" name="Google Shape;37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1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CAPA DE POOLING (GROUPING OF ASSETS)</a:t>
            </a:r>
            <a:endParaRPr sz="1100"/>
          </a:p>
        </p:txBody>
      </p:sp>
      <p:pic>
        <p:nvPicPr>
          <p:cNvPr id="377" name="Google Shape;377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5182" y="925636"/>
            <a:ext cx="5155617" cy="3741127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41"/>
          <p:cNvSpPr/>
          <p:nvPr/>
        </p:nvSpPr>
        <p:spPr>
          <a:xfrm>
            <a:off x="1967248" y="4666742"/>
            <a:ext cx="591462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wentieth Century"/>
                <a:ea typeface="Twentieth Century"/>
                <a:cs typeface="Twentieth Century"/>
                <a:sym typeface="Twentieth Century"/>
              </a:rPr>
              <a:t>https://iq.opengenus.org/pooling-layers/</a:t>
            </a:r>
            <a:endParaRPr sz="1300"/>
          </a:p>
        </p:txBody>
      </p:sp>
      <p:pic>
        <p:nvPicPr>
          <p:cNvPr id="379" name="Google Shape;37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1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334850" y="964950"/>
            <a:ext cx="8706600" cy="94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Arquitectura de red neuronal </a:t>
            </a:r>
            <a:r>
              <a:rPr lang="en" sz="2300" b="1"/>
              <a:t>favorita</a:t>
            </a:r>
            <a:r>
              <a:rPr lang="en" sz="2300"/>
              <a:t> para el trabajo con imágenes (o datos que tengan </a:t>
            </a:r>
            <a:r>
              <a:rPr lang="en" sz="2300" b="1"/>
              <a:t>relación espacial</a:t>
            </a:r>
            <a:r>
              <a:rPr lang="en" sz="2300"/>
              <a:t>)</a:t>
            </a:r>
            <a:endParaRPr sz="2300"/>
          </a:p>
        </p:txBody>
      </p:sp>
      <p:pic>
        <p:nvPicPr>
          <p:cNvPr id="86" name="Google Shape;86;p15"/>
          <p:cNvPicPr preferRelativeResize="0"/>
          <p:nvPr/>
        </p:nvPicPr>
        <p:blipFill rotWithShape="1">
          <a:blip r:embed="rId4">
            <a:alphaModFix/>
          </a:blip>
          <a:srcRect l="29425" r="26701"/>
          <a:stretch/>
        </p:blipFill>
        <p:spPr>
          <a:xfrm>
            <a:off x="562575" y="2071675"/>
            <a:ext cx="208955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897875" y="4248450"/>
            <a:ext cx="39870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Array de 2d [m+1 x n+1]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Ejemplo: imagen de m+1 x n+1 pixeles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con 3 canales (RGB)</a:t>
            </a:r>
            <a:endParaRPr sz="1600"/>
          </a:p>
        </p:txBody>
      </p:sp>
      <p:graphicFrame>
        <p:nvGraphicFramePr>
          <p:cNvPr id="88" name="Google Shape;88;p15"/>
          <p:cNvGraphicFramePr/>
          <p:nvPr/>
        </p:nvGraphicFramePr>
        <p:xfrm>
          <a:off x="4910818" y="1936906"/>
          <a:ext cx="3672000" cy="1836000"/>
        </p:xfrm>
        <a:graphic>
          <a:graphicData uri="http://schemas.openxmlformats.org/drawingml/2006/table">
            <a:tbl>
              <a:tblPr>
                <a:noFill/>
                <a:tableStyleId>{785B5045-CBB6-46CF-AA46-B7B1FD946A01}</a:tableStyleId>
              </a:tblPr>
              <a:tblGrid>
                <a:gridCol w="45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xmn</a:t>
                      </a: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70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9" name="Google Shape;89;p15"/>
          <p:cNvGraphicFramePr/>
          <p:nvPr/>
        </p:nvGraphicFramePr>
        <p:xfrm>
          <a:off x="4701836" y="2161640"/>
          <a:ext cx="3672000" cy="1836000"/>
        </p:xfrm>
        <a:graphic>
          <a:graphicData uri="http://schemas.openxmlformats.org/drawingml/2006/table">
            <a:tbl>
              <a:tblPr>
                <a:noFill/>
                <a:tableStyleId>{785B5045-CBB6-46CF-AA46-B7B1FD946A01}</a:tableStyleId>
              </a:tblPr>
              <a:tblGrid>
                <a:gridCol w="45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xmn</a:t>
                      </a: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B05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0" name="Google Shape;90;p15"/>
          <p:cNvGraphicFramePr/>
          <p:nvPr/>
        </p:nvGraphicFramePr>
        <p:xfrm>
          <a:off x="4480006" y="2435935"/>
          <a:ext cx="3672000" cy="1836000"/>
        </p:xfrm>
        <a:graphic>
          <a:graphicData uri="http://schemas.openxmlformats.org/drawingml/2006/table">
            <a:tbl>
              <a:tblPr>
                <a:noFill/>
                <a:tableStyleId>{785B5045-CBB6-46CF-AA46-B7B1FD946A01}</a:tableStyleId>
              </a:tblPr>
              <a:tblGrid>
                <a:gridCol w="45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9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x0n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x1n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xm0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xm1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xm2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xm3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xm4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xm5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0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2"/>
                          </a:solidFill>
                        </a:rPr>
                        <a:t>xmn</a:t>
                      </a:r>
                      <a:endParaRPr sz="13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2"/>
          <p:cNvSpPr/>
          <p:nvPr/>
        </p:nvSpPr>
        <p:spPr>
          <a:xfrm>
            <a:off x="541850" y="1576875"/>
            <a:ext cx="8226000" cy="3318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752" b="-2449"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86" name="Google Shape;386;p42"/>
          <p:cNvSpPr/>
          <p:nvPr/>
        </p:nvSpPr>
        <p:spPr>
          <a:xfrm>
            <a:off x="1685782" y="1025629"/>
            <a:ext cx="6313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i="1">
                <a:latin typeface="Twentieth Century"/>
                <a:ea typeface="Twentieth Century"/>
                <a:cs typeface="Twentieth Century"/>
                <a:sym typeface="Twentieth Century"/>
              </a:rPr>
              <a:t>“…operadores que permitan detectar features.”</a:t>
            </a:r>
            <a:endParaRPr sz="2100" i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87" name="Google Shape;38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2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3"/>
          <p:cNvSpPr/>
          <p:nvPr/>
        </p:nvSpPr>
        <p:spPr>
          <a:xfrm>
            <a:off x="601036" y="1123883"/>
            <a:ext cx="7876615" cy="2008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1800">
                <a:latin typeface="Twentieth Century"/>
                <a:ea typeface="Twentieth Century"/>
                <a:cs typeface="Twentieth Century"/>
                <a:sym typeface="Twentieth Century"/>
              </a:rPr>
              <a:t>Reducción de dimensión (resumen estadístico de la entrada)</a:t>
            </a:r>
            <a:endParaRPr sz="11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</a:pPr>
            <a:r>
              <a:rPr lang="en" sz="18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Translation invariant 🡪 invariancia al desplazamiento.</a:t>
            </a:r>
            <a:endParaRPr sz="11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1800" b="1">
                <a:latin typeface="Twentieth Century"/>
                <a:ea typeface="Twentieth Century"/>
                <a:cs typeface="Twentieth Century"/>
                <a:sym typeface="Twentieth Century"/>
              </a:rPr>
              <a:t>Permite lograr una detección que no depende de la posición (es invariante a la posición de dicho feature)</a:t>
            </a:r>
            <a:endParaRPr sz="18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94" name="Google Shape;394;p43"/>
          <p:cNvSpPr txBox="1"/>
          <p:nvPr/>
        </p:nvSpPr>
        <p:spPr>
          <a:xfrm>
            <a:off x="-152399" y="792487"/>
            <a:ext cx="918028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¿Qué ventaja gano haciendo pooling?</a:t>
            </a:r>
            <a:endParaRPr sz="1100"/>
          </a:p>
        </p:txBody>
      </p:sp>
      <p:pic>
        <p:nvPicPr>
          <p:cNvPr id="395" name="Google Shape;395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6224" y="3389198"/>
            <a:ext cx="3843338" cy="1614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16848" y="3389198"/>
            <a:ext cx="4111037" cy="1614488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43"/>
          <p:cNvSpPr/>
          <p:nvPr/>
        </p:nvSpPr>
        <p:spPr>
          <a:xfrm>
            <a:off x="4192073" y="4568780"/>
            <a:ext cx="656822" cy="28011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 w="158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98" name="Google Shape;398;p43"/>
          <p:cNvSpPr/>
          <p:nvPr/>
        </p:nvSpPr>
        <p:spPr>
          <a:xfrm>
            <a:off x="4127514" y="4196442"/>
            <a:ext cx="3640943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wentieth Century"/>
                <a:ea typeface="Twentieth Century"/>
                <a:cs typeface="Twentieth Century"/>
                <a:sym typeface="Twentieth Century"/>
              </a:rPr>
              <a:t>shift X</a:t>
            </a:r>
            <a:endParaRPr sz="18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99" name="Google Shape;399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43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4"/>
          <p:cNvSpPr txBox="1"/>
          <p:nvPr/>
        </p:nvSpPr>
        <p:spPr>
          <a:xfrm>
            <a:off x="-152399" y="792487"/>
            <a:ext cx="918028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Translational invariance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06" name="Google Shape;406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0686" y="1662001"/>
            <a:ext cx="7442626" cy="2134998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44"/>
          <p:cNvSpPr/>
          <p:nvPr/>
        </p:nvSpPr>
        <p:spPr>
          <a:xfrm>
            <a:off x="1989504" y="4011333"/>
            <a:ext cx="4572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wentieth Century"/>
                <a:ea typeface="Twentieth Century"/>
                <a:cs typeface="Twentieth Century"/>
                <a:sym typeface="Twentieth Century"/>
              </a:rPr>
              <a:t>https://kamathhrishi.github.io/MyWebsite/jekyll/update/2022/06/10/modelvsdataml.html</a:t>
            </a:r>
            <a:endParaRPr sz="1300"/>
          </a:p>
        </p:txBody>
      </p:sp>
      <p:pic>
        <p:nvPicPr>
          <p:cNvPr id="408" name="Google Shape;408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4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5"/>
          <p:cNvSpPr txBox="1"/>
          <p:nvPr/>
        </p:nvSpPr>
        <p:spPr>
          <a:xfrm>
            <a:off x="-152399" y="792487"/>
            <a:ext cx="918028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Translational invariance…. ¿?</a:t>
            </a:r>
            <a:endParaRPr sz="1100"/>
          </a:p>
        </p:txBody>
      </p:sp>
      <p:sp>
        <p:nvSpPr>
          <p:cNvPr id="415" name="Google Shape;415;p45"/>
          <p:cNvSpPr/>
          <p:nvPr/>
        </p:nvSpPr>
        <p:spPr>
          <a:xfrm>
            <a:off x="499432" y="1606900"/>
            <a:ext cx="2139300" cy="20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Una cara tiene:</a:t>
            </a:r>
            <a:endParaRPr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	- 2 ojos</a:t>
            </a:r>
            <a:endParaRPr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	- 1 nariz</a:t>
            </a:r>
            <a:endParaRPr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	- 1 boca</a:t>
            </a:r>
            <a:endParaRPr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	- 2 orejas</a:t>
            </a:r>
            <a:endParaRPr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wentieth Century"/>
                <a:ea typeface="Twentieth Century"/>
                <a:cs typeface="Twentieth Century"/>
                <a:sym typeface="Twentieth Century"/>
              </a:rPr>
              <a:t>… ¿correcto?</a:t>
            </a:r>
            <a:endParaRPr sz="1300"/>
          </a:p>
          <a:p>
            <a:pPr marL="215900" marR="0" lvl="0" indent="-101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16" name="Google Shape;416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88614" y="1342320"/>
            <a:ext cx="5454319" cy="3344123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45"/>
          <p:cNvSpPr/>
          <p:nvPr/>
        </p:nvSpPr>
        <p:spPr>
          <a:xfrm>
            <a:off x="309550" y="4581054"/>
            <a:ext cx="7258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Twentieth Century"/>
                <a:ea typeface="Twentieth Century"/>
                <a:cs typeface="Twentieth Century"/>
                <a:sym typeface="Twentieth Century"/>
              </a:rPr>
              <a:t>https://divsoni2012.medium.com/translation-invariance-in-convolutional-neural-networks-61d9b6fa03df</a:t>
            </a:r>
            <a:endParaRPr sz="1300" dirty="0"/>
          </a:p>
        </p:txBody>
      </p:sp>
      <p:pic>
        <p:nvPicPr>
          <p:cNvPr id="418" name="Google Shape;41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45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6"/>
          <p:cNvSpPr txBox="1"/>
          <p:nvPr/>
        </p:nvSpPr>
        <p:spPr>
          <a:xfrm>
            <a:off x="-152399" y="792487"/>
            <a:ext cx="918028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rotational invariance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25" name="Google Shape;425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74741" y="1239842"/>
            <a:ext cx="5897588" cy="3536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6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7"/>
          <p:cNvSpPr txBox="1"/>
          <p:nvPr/>
        </p:nvSpPr>
        <p:spPr>
          <a:xfrm>
            <a:off x="-152400" y="663950"/>
            <a:ext cx="9180284" cy="33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rotational/translational/scale INvariance or EQUIvariance</a:t>
            </a: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33" name="Google Shape;433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33752" y="1123883"/>
            <a:ext cx="4607981" cy="3761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47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Capa de pooling</a:t>
            </a:r>
            <a:endParaRPr sz="112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8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RESUMEN MODULO DE CNN</a:t>
            </a:r>
            <a:endParaRPr sz="1100"/>
          </a:p>
        </p:txBody>
      </p:sp>
      <p:pic>
        <p:nvPicPr>
          <p:cNvPr id="441" name="Google Shape;441;p48"/>
          <p:cNvPicPr preferRelativeResize="0"/>
          <p:nvPr/>
        </p:nvPicPr>
        <p:blipFill rotWithShape="1">
          <a:blip r:embed="rId3">
            <a:alphaModFix/>
          </a:blip>
          <a:srcRect t="22374" b="12241"/>
          <a:stretch/>
        </p:blipFill>
        <p:spPr>
          <a:xfrm>
            <a:off x="254818" y="1055654"/>
            <a:ext cx="3297648" cy="390056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42" name="Google Shape;442;p48"/>
          <p:cNvGraphicFramePr/>
          <p:nvPr/>
        </p:nvGraphicFramePr>
        <p:xfrm>
          <a:off x="3867494" y="743755"/>
          <a:ext cx="5021700" cy="3982570"/>
        </p:xfrm>
        <a:graphic>
          <a:graphicData uri="http://schemas.openxmlformats.org/drawingml/2006/table">
            <a:tbl>
              <a:tblPr firstRow="1" bandRow="1">
                <a:noFill/>
                <a:tableStyleId>{785B5045-CBB6-46CF-AA46-B7B1FD946A01}</a:tableStyleId>
              </a:tblPr>
              <a:tblGrid>
                <a:gridCol w="251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1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u="none" strike="noStrike" cap="none"/>
                        <a:t>Hiper parámetros </a:t>
                      </a:r>
                      <a:endParaRPr sz="11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(se eligen)</a:t>
                      </a:r>
                      <a:endParaRPr sz="18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Parametros </a:t>
                      </a:r>
                      <a:endParaRPr sz="11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(se entrenan)</a:t>
                      </a:r>
                      <a:endParaRPr sz="11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97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Pooling func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Kernel size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stride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ninguno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97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Function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Function param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ninguno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97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Nro kernel (CH out)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Kernel size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Padding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Stride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</a:rPr>
                        <a:t>Nro kernel * (kernel size**2 * CH input +1)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3" name="Google Shape;443;p48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Resumen de capas CNN</a:t>
            </a:r>
            <a:endParaRPr sz="1120"/>
          </a:p>
        </p:txBody>
      </p:sp>
      <p:pic>
        <p:nvPicPr>
          <p:cNvPr id="444" name="Google Shape;444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Google Shape;449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3524" y="2685246"/>
            <a:ext cx="4159586" cy="231377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49"/>
          <p:cNvSpPr txBox="1"/>
          <p:nvPr/>
        </p:nvSpPr>
        <p:spPr>
          <a:xfrm>
            <a:off x="1792568" y="734095"/>
            <a:ext cx="5483232" cy="160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Unos minutos de descanso…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coffee / mate / pizza break</a:t>
            </a:r>
            <a:endParaRPr sz="1100"/>
          </a:p>
        </p:txBody>
      </p:sp>
      <p:sp>
        <p:nvSpPr>
          <p:cNvPr id="451" name="Google Shape;451;p49"/>
          <p:cNvSpPr/>
          <p:nvPr/>
        </p:nvSpPr>
        <p:spPr>
          <a:xfrm>
            <a:off x="5161168" y="3616194"/>
            <a:ext cx="3344906" cy="392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Luego… parte práctica 1</a:t>
            </a:r>
            <a:endParaRPr sz="1100"/>
          </a:p>
        </p:txBody>
      </p:sp>
      <p:sp>
        <p:nvSpPr>
          <p:cNvPr id="452" name="Google Shape;452;p49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Práctica con capas CNN</a:t>
            </a:r>
            <a:endParaRPr sz="1120"/>
          </a:p>
        </p:txBody>
      </p:sp>
      <p:pic>
        <p:nvPicPr>
          <p:cNvPr id="453" name="Google Shape;453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0"/>
          <p:cNvSpPr txBox="1"/>
          <p:nvPr/>
        </p:nvSpPr>
        <p:spPr>
          <a:xfrm>
            <a:off x="2420413" y="1238741"/>
            <a:ext cx="43152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…back-propagation…</a:t>
            </a:r>
            <a:endParaRPr sz="1100"/>
          </a:p>
        </p:txBody>
      </p:sp>
      <p:sp>
        <p:nvSpPr>
          <p:cNvPr id="459" name="Google Shape;459;p50"/>
          <p:cNvSpPr txBox="1"/>
          <p:nvPr/>
        </p:nvSpPr>
        <p:spPr>
          <a:xfrm>
            <a:off x="2420450" y="849583"/>
            <a:ext cx="43152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Y ahora….</a:t>
            </a:r>
            <a:endParaRPr sz="1100"/>
          </a:p>
        </p:txBody>
      </p:sp>
      <p:pic>
        <p:nvPicPr>
          <p:cNvPr id="460" name="Google Shape;460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20413" y="1847346"/>
            <a:ext cx="4099657" cy="3143071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50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Back-propagation en CNN</a:t>
            </a:r>
            <a:endParaRPr sz="1120"/>
          </a:p>
        </p:txBody>
      </p:sp>
      <p:pic>
        <p:nvPicPr>
          <p:cNvPr id="462" name="Google Shape;462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1"/>
          <p:cNvSpPr txBox="1"/>
          <p:nvPr/>
        </p:nvSpPr>
        <p:spPr>
          <a:xfrm>
            <a:off x="2215400" y="1072625"/>
            <a:ext cx="4315200" cy="27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Parte práctica 2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Unos minutos de descanso…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coffee / mate / pizza break</a:t>
            </a:r>
            <a:endParaRPr sz="11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68" name="Google Shape;468;p51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Implementación</a:t>
            </a:r>
            <a:endParaRPr sz="1120"/>
          </a:p>
        </p:txBody>
      </p:sp>
      <p:pic>
        <p:nvPicPr>
          <p:cNvPr id="469" name="Google Shape;46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/>
        </p:nvSpPr>
        <p:spPr>
          <a:xfrm>
            <a:off x="334850" y="964950"/>
            <a:ext cx="87066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… o datos que tengan </a:t>
            </a:r>
            <a:r>
              <a:rPr lang="en" sz="2300" b="1"/>
              <a:t>relación espacial</a:t>
            </a:r>
            <a:r>
              <a:rPr lang="en" sz="2300"/>
              <a:t>…</a:t>
            </a:r>
            <a:endParaRPr sz="2300"/>
          </a:p>
        </p:txBody>
      </p:sp>
      <p:graphicFrame>
        <p:nvGraphicFramePr>
          <p:cNvPr id="98" name="Google Shape;98;p16"/>
          <p:cNvGraphicFramePr/>
          <p:nvPr/>
        </p:nvGraphicFramePr>
        <p:xfrm>
          <a:off x="435372" y="2491281"/>
          <a:ext cx="3456000" cy="432000"/>
        </p:xfrm>
        <a:graphic>
          <a:graphicData uri="http://schemas.openxmlformats.org/drawingml/2006/table">
            <a:tbl>
              <a:tblPr>
                <a:noFill/>
                <a:tableStyleId>{785B5045-CBB6-46CF-AA46-B7B1FD946A01}</a:tableStyleId>
              </a:tblPr>
              <a:tblGrid>
                <a:gridCol w="4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x0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x1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x2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x3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x4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x5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…</a:t>
                      </a:r>
                      <a:endParaRPr sz="1100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2"/>
                          </a:solidFill>
                        </a:rPr>
                        <a:t>xn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68600" marR="68600" marT="34300" marB="3430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9" name="Google Shape;99;p16"/>
          <p:cNvSpPr txBox="1"/>
          <p:nvPr/>
        </p:nvSpPr>
        <p:spPr>
          <a:xfrm>
            <a:off x="435375" y="1611500"/>
            <a:ext cx="4125600" cy="10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900"/>
              <a:t>Array de 1d [1 x n+1]</a:t>
            </a:r>
            <a:endParaRPr sz="1900"/>
          </a:p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900"/>
              <a:t>Ejemplo: señal temporal muestreada</a:t>
            </a:r>
            <a:endParaRPr sz="700">
              <a:solidFill>
                <a:schemeClr val="dk2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6144000" y="1551788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https://medium.com/@saba99/3d-cnn-4ccfab119cc2</a:t>
            </a:r>
            <a:endParaRPr/>
          </a:p>
        </p:txBody>
      </p:sp>
      <p:pic>
        <p:nvPicPr>
          <p:cNvPr id="101" name="Google Shape;101;p16"/>
          <p:cNvPicPr preferRelativeResize="0"/>
          <p:nvPr/>
        </p:nvPicPr>
        <p:blipFill rotWithShape="1">
          <a:blip r:embed="rId4">
            <a:alphaModFix/>
          </a:blip>
          <a:srcRect l="4747" t="3744" r="51658"/>
          <a:stretch/>
        </p:blipFill>
        <p:spPr>
          <a:xfrm>
            <a:off x="5096450" y="2096455"/>
            <a:ext cx="3034026" cy="283272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/>
        </p:nvSpPr>
        <p:spPr>
          <a:xfrm>
            <a:off x="1299375" y="4138900"/>
            <a:ext cx="44604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“…medical volumetric images (e.g., CT scans, MRI scans) or video sequences [...] to capture spatial and temporal dependencies “</a:t>
            </a:r>
            <a:endParaRPr sz="16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7768" y="866810"/>
            <a:ext cx="8203150" cy="3855311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52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¿que hay en los kernels?</a:t>
            </a:r>
            <a:endParaRPr sz="1120"/>
          </a:p>
        </p:txBody>
      </p:sp>
      <p:pic>
        <p:nvPicPr>
          <p:cNvPr id="476" name="Google Shape;476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679" y="715304"/>
            <a:ext cx="6959498" cy="4003758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53"/>
          <p:cNvSpPr/>
          <p:nvPr/>
        </p:nvSpPr>
        <p:spPr>
          <a:xfrm>
            <a:off x="-152400" y="4657900"/>
            <a:ext cx="80418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Twentieth Century"/>
                <a:ea typeface="Twentieth Century"/>
                <a:cs typeface="Twentieth Century"/>
                <a:sym typeface="Twentieth Century"/>
              </a:rPr>
              <a:t>Example of features that the filters in a convolution layer look for at different levels in a network. The deeper into the network (higher level), the more complex the features are. Source: (F.-F. Li &amp; Karpathy, 2015).</a:t>
            </a:r>
            <a:endParaRPr sz="1100"/>
          </a:p>
        </p:txBody>
      </p:sp>
      <p:pic>
        <p:nvPicPr>
          <p:cNvPr id="483" name="Google Shape;48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3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¿que hay en los kernels?</a:t>
            </a:r>
            <a:endParaRPr sz="112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/>
        </p:nvSpPr>
        <p:spPr>
          <a:xfrm>
            <a:off x="542521" y="865485"/>
            <a:ext cx="5967749" cy="409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/>
          </a:bodyPr>
          <a:lstStyle/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Otros ejemplos de array 2d: espectrograma</a:t>
            </a:r>
            <a:endParaRPr sz="2300"/>
          </a:p>
        </p:txBody>
      </p:sp>
      <p:pic>
        <p:nvPicPr>
          <p:cNvPr id="108" name="Google Shape;10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7454" y="1435944"/>
            <a:ext cx="3600450" cy="279320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1671034" y="4433551"/>
            <a:ext cx="5418786" cy="56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0000"/>
          </a:bodyPr>
          <a:lstStyle/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DEBE EXISTIR INFORMACIÓN CON RELACIÓN ESPACIAL EN LAS DIMENSIONES DEL ARRAY</a:t>
            </a:r>
            <a:endParaRPr sz="2300"/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/>
        </p:nvSpPr>
        <p:spPr>
          <a:xfrm>
            <a:off x="211388" y="2631781"/>
            <a:ext cx="20094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54000" marR="0" lvl="0" indent="-254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1800" b="0" i="0" u="none" strike="noStrike" cap="none">
                <a:latin typeface="Twentieth Century"/>
                <a:ea typeface="Twentieth Century"/>
                <a:cs typeface="Twentieth Century"/>
                <a:sym typeface="Twentieth Century"/>
              </a:rPr>
              <a:t>Conv. continua</a:t>
            </a:r>
            <a:endParaRPr sz="1100"/>
          </a:p>
        </p:txBody>
      </p:sp>
      <p:sp>
        <p:nvSpPr>
          <p:cNvPr id="117" name="Google Shape;117;p18"/>
          <p:cNvSpPr/>
          <p:nvPr/>
        </p:nvSpPr>
        <p:spPr>
          <a:xfrm>
            <a:off x="2220682" y="2310818"/>
            <a:ext cx="5301300" cy="766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18" name="Google Shape;118;p18"/>
          <p:cNvSpPr/>
          <p:nvPr/>
        </p:nvSpPr>
        <p:spPr>
          <a:xfrm>
            <a:off x="2286000" y="3584909"/>
            <a:ext cx="5235900" cy="9504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19" name="Google Shape;119;p18"/>
          <p:cNvSpPr txBox="1"/>
          <p:nvPr/>
        </p:nvSpPr>
        <p:spPr>
          <a:xfrm>
            <a:off x="581500" y="829969"/>
            <a:ext cx="7959221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200" b="0" u="none">
                <a:latin typeface="Twentieth Century"/>
                <a:ea typeface="Twentieth Century"/>
                <a:cs typeface="Twentieth Century"/>
                <a:sym typeface="Twentieth Century"/>
              </a:rPr>
              <a:t>Su nombre “CONVOLUCIONALES” provienen de que en su interior realizan operaciones de convolución.</a:t>
            </a:r>
            <a:endParaRPr sz="1500"/>
          </a:p>
        </p:txBody>
      </p:sp>
      <p:sp>
        <p:nvSpPr>
          <p:cNvPr id="120" name="Google Shape;120;p18"/>
          <p:cNvSpPr txBox="1"/>
          <p:nvPr/>
        </p:nvSpPr>
        <p:spPr>
          <a:xfrm>
            <a:off x="211388" y="3891680"/>
            <a:ext cx="20094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54000" marR="0" lvl="0" indent="-254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1800" b="0" u="none">
                <a:latin typeface="Twentieth Century"/>
                <a:ea typeface="Twentieth Century"/>
                <a:cs typeface="Twentieth Century"/>
                <a:sym typeface="Twentieth Century"/>
              </a:rPr>
              <a:t>Conv. discreta</a:t>
            </a:r>
            <a:endParaRPr sz="1100"/>
          </a:p>
        </p:txBody>
      </p:sp>
      <p:sp>
        <p:nvSpPr>
          <p:cNvPr id="121" name="Google Shape;121;p18"/>
          <p:cNvSpPr txBox="1"/>
          <p:nvPr/>
        </p:nvSpPr>
        <p:spPr>
          <a:xfrm>
            <a:off x="-130628" y="51081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b="0" u="non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b="0" u="none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>
            <a:off x="218691" y="1820725"/>
            <a:ext cx="2473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Operación en 1D</a:t>
            </a:r>
            <a:endParaRPr sz="2000"/>
          </a:p>
        </p:txBody>
      </p:sp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/>
        </p:nvSpPr>
        <p:spPr>
          <a:xfrm>
            <a:off x="581500" y="829970"/>
            <a:ext cx="7959221" cy="367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latin typeface="Twentieth Century"/>
                <a:ea typeface="Twentieth Century"/>
                <a:cs typeface="Twentieth Century"/>
                <a:sym typeface="Twentieth Century"/>
              </a:rPr>
              <a:t>Convolución (ejemplo gráfico 1d)</a:t>
            </a:r>
            <a:endParaRPr sz="1100"/>
          </a:p>
        </p:txBody>
      </p:sp>
      <p:sp>
        <p:nvSpPr>
          <p:cNvPr id="130" name="Google Shape;130;p19"/>
          <p:cNvSpPr txBox="1"/>
          <p:nvPr/>
        </p:nvSpPr>
        <p:spPr>
          <a:xfrm>
            <a:off x="-130628" y="51081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581500" y="4645412"/>
            <a:ext cx="7959221" cy="367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 b="1">
                <a:latin typeface="Twentieth Century"/>
                <a:ea typeface="Twentieth Century"/>
                <a:cs typeface="Twentieth Century"/>
                <a:sym typeface="Twentieth Century"/>
              </a:rPr>
              <a:t>Conv. está ampliamente usado en el análisis de señales y sistemas</a:t>
            </a:r>
            <a:endParaRPr sz="1100"/>
          </a:p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4966" y="1244545"/>
            <a:ext cx="6872288" cy="3021806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/>
          <p:nvPr/>
        </p:nvSpPr>
        <p:spPr>
          <a:xfrm>
            <a:off x="1754746" y="4344394"/>
            <a:ext cx="579871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http://amber.feld.cvut.cz/vyu/eo2/english/lectures.htm</a:t>
            </a:r>
            <a:endParaRPr sz="1100"/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/>
        </p:nvSpPr>
        <p:spPr>
          <a:xfrm>
            <a:off x="581500" y="829971"/>
            <a:ext cx="79593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latin typeface="Twentieth Century"/>
                <a:ea typeface="Twentieth Century"/>
                <a:cs typeface="Twentieth Century"/>
                <a:sym typeface="Twentieth Century"/>
              </a:rPr>
              <a:t>CONVOLUCION 2d – INPUT – KERNEL – OUTPUT - LIMITES</a:t>
            </a:r>
            <a:endParaRPr sz="1100"/>
          </a:p>
        </p:txBody>
      </p:sp>
      <p:sp>
        <p:nvSpPr>
          <p:cNvPr id="141" name="Google Shape;141;p20"/>
          <p:cNvSpPr txBox="1"/>
          <p:nvPr/>
        </p:nvSpPr>
        <p:spPr>
          <a:xfrm>
            <a:off x="-130628" y="51081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42" name="Google Shape;142;p20"/>
          <p:cNvSpPr/>
          <p:nvPr/>
        </p:nvSpPr>
        <p:spPr>
          <a:xfrm>
            <a:off x="1006043" y="1415772"/>
            <a:ext cx="6577800" cy="1116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43" name="Google Shape;143;p20"/>
          <p:cNvSpPr/>
          <p:nvPr/>
        </p:nvSpPr>
        <p:spPr>
          <a:xfrm>
            <a:off x="1006043" y="3094752"/>
            <a:ext cx="6662700" cy="11163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endParaRPr sz="1100"/>
          </a:p>
        </p:txBody>
      </p:sp>
      <p:sp>
        <p:nvSpPr>
          <p:cNvPr id="144" name="Google Shape;144;p20"/>
          <p:cNvSpPr/>
          <p:nvPr/>
        </p:nvSpPr>
        <p:spPr>
          <a:xfrm>
            <a:off x="3281793" y="2672303"/>
            <a:ext cx="2558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wentieth Century"/>
                <a:ea typeface="Twentieth Century"/>
                <a:cs typeface="Twentieth Century"/>
                <a:sym typeface="Twentieth Century"/>
              </a:rPr>
              <a:t>PROP. CONMUTATIVA</a:t>
            </a:r>
            <a:endParaRPr sz="1100"/>
          </a:p>
        </p:txBody>
      </p:sp>
      <p:sp>
        <p:nvSpPr>
          <p:cNvPr id="145" name="Google Shape;145;p20"/>
          <p:cNvSpPr txBox="1"/>
          <p:nvPr/>
        </p:nvSpPr>
        <p:spPr>
          <a:xfrm>
            <a:off x="158700" y="4335300"/>
            <a:ext cx="72618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El kernel es entrenado por la red (son sus parámetros o pesos sinápticos)</a:t>
            </a:r>
            <a:endParaRPr sz="1100"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/>
        </p:nvSpPr>
        <p:spPr>
          <a:xfrm>
            <a:off x="288235" y="1819342"/>
            <a:ext cx="3877704" cy="1967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200">
                <a:latin typeface="Twentieth Century"/>
                <a:ea typeface="Twentieth Century"/>
                <a:cs typeface="Twentieth Century"/>
                <a:sym typeface="Twentieth Century"/>
              </a:rPr>
              <a:t>Convolución (ejemplo gráfico 2d)</a:t>
            </a:r>
            <a:endParaRPr sz="15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2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200">
                <a:latin typeface="Twentieth Century"/>
                <a:ea typeface="Twentieth Century"/>
                <a:cs typeface="Twentieth Century"/>
                <a:sym typeface="Twentieth Century"/>
              </a:rPr>
              <a:t>El kernel suele tener dimensión impar para definir bien su centro</a:t>
            </a:r>
            <a:endParaRPr sz="15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2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-152399" y="52407"/>
            <a:ext cx="9383486" cy="81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240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CONVOLUTIONAL NEURAL NETWORK (CNN)</a:t>
            </a:r>
            <a:endParaRPr sz="2400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54" name="Google Shape;154;p21" descr="Imagen que contiene Form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23883" y="668180"/>
            <a:ext cx="3536156" cy="411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/>
          <p:nvPr/>
        </p:nvSpPr>
        <p:spPr>
          <a:xfrm>
            <a:off x="439475" y="4739359"/>
            <a:ext cx="46914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Twentieth Century"/>
                <a:ea typeface="Twentieth Century"/>
                <a:cs typeface="Twentieth Century"/>
                <a:sym typeface="Twentieth Century"/>
              </a:rPr>
              <a:t>A guide to convolution arithmetic for deep learning</a:t>
            </a:r>
            <a:endParaRPr sz="1200"/>
          </a:p>
        </p:txBody>
      </p:sp>
      <p:sp>
        <p:nvSpPr>
          <p:cNvPr id="156" name="Google Shape;156;p21"/>
          <p:cNvSpPr txBox="1"/>
          <p:nvPr/>
        </p:nvSpPr>
        <p:spPr>
          <a:xfrm>
            <a:off x="4799700" y="4739344"/>
            <a:ext cx="46914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Twentieth Century"/>
                <a:ea typeface="Twentieth Century"/>
                <a:cs typeface="Twentieth Century"/>
                <a:sym typeface="Twentieth Century"/>
              </a:rPr>
              <a:t>https://arxiv.org/abs/1603.07285</a:t>
            </a:r>
            <a:endParaRPr sz="1200"/>
          </a:p>
        </p:txBody>
      </p:sp>
      <p:pic>
        <p:nvPicPr>
          <p:cNvPr id="157" name="Google Shape;15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475" y="4138900"/>
            <a:ext cx="790275" cy="79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1"/>
          <p:cNvSpPr txBox="1">
            <a:spLocks noGrp="1"/>
          </p:cNvSpPr>
          <p:nvPr>
            <p:ph type="title"/>
          </p:nvPr>
        </p:nvSpPr>
        <p:spPr>
          <a:xfrm>
            <a:off x="158700" y="96725"/>
            <a:ext cx="88266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Arial"/>
                <a:ea typeface="Arial"/>
                <a:cs typeface="Arial"/>
                <a:sym typeface="Arial"/>
              </a:rPr>
              <a:t>Redes Neuronales Convolucionales - Introducción</a:t>
            </a:r>
            <a:endParaRPr sz="112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</TotalTime>
  <Words>1625</Words>
  <Application>Microsoft Office PowerPoint</Application>
  <PresentationFormat>Presentación en pantalla (16:9)</PresentationFormat>
  <Paragraphs>374</Paragraphs>
  <Slides>41</Slides>
  <Notes>41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7" baseType="lpstr">
      <vt:lpstr>Times New Roman</vt:lpstr>
      <vt:lpstr>Roboto</vt:lpstr>
      <vt:lpstr>Arial</vt:lpstr>
      <vt:lpstr>Roboto Mono</vt:lpstr>
      <vt:lpstr>Twentieth Century</vt:lpstr>
      <vt:lpstr>Material</vt:lpstr>
      <vt:lpstr>Aprendizaje Profundo</vt:lpstr>
      <vt:lpstr>Redes Neuronales Convolucionales  Convolutional Neural Network (CNN)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Introducción</vt:lpstr>
      <vt:lpstr>Redes Neuronales Convolucionales - Bordes (límites) y padding</vt:lpstr>
      <vt:lpstr>Redes Neuronales Convolucionales - Bordes (límites) y padding</vt:lpstr>
      <vt:lpstr>Redes Neuronales Convolucionales - Bordes (límites) y padding</vt:lpstr>
      <vt:lpstr>Redes Neuronales Convolucionales - Arquitectura base de ejemplo</vt:lpstr>
      <vt:lpstr>Redes Neuronales Convolucionales - ¿Ventajas? Sparse interaction</vt:lpstr>
      <vt:lpstr>Redes Neuronales Convolucionales - ¿Ventajas? Sparse interaction</vt:lpstr>
      <vt:lpstr>Redes Neuronales Convolucionales - ¿Ventajas? Sparse interaction</vt:lpstr>
      <vt:lpstr>Redes Neuronales Convolucionales - ¿Ventajas? Sparse interaction</vt:lpstr>
      <vt:lpstr>Redes Neuronales Convolucionales - ¿Ventajas? Sparse interaction</vt:lpstr>
      <vt:lpstr>Redes Neuronales Convolucionales - ¿Ventajas? Parameter sharing</vt:lpstr>
      <vt:lpstr>Redes Neuronales Convolucionales - ¿Ventajas? Parameter sharing</vt:lpstr>
      <vt:lpstr>Redes Neuronales Convolucionales - ¿Ventajas? Parameter sharing</vt:lpstr>
      <vt:lpstr>Redes Neuronales Convolucionales - ¿Ventajas?</vt:lpstr>
      <vt:lpstr>Redes Neuronales Convolucionales - ¿Ventajas?</vt:lpstr>
      <vt:lpstr>Redes Neuronales Convolucionales - Stride</vt:lpstr>
      <vt:lpstr>Redes Neuronales Convolucionales - Capa de activación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Capa de pooling</vt:lpstr>
      <vt:lpstr>Redes Neuronales Convolucionales - Resumen de capas CNN</vt:lpstr>
      <vt:lpstr>Redes Neuronales Convolucionales - Práctica con capas CNN</vt:lpstr>
      <vt:lpstr>Redes Neuronales Convolucionales - Back-propagation en CNN</vt:lpstr>
      <vt:lpstr>Redes Neuronales Convolucionales - Implementación</vt:lpstr>
      <vt:lpstr>Redes Neuronales Convolucionales - ¿que hay en los kernels?</vt:lpstr>
      <vt:lpstr>Redes Neuronales Convolucionales - ¿que hay en los kernels?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Marcos Maillot</cp:lastModifiedBy>
  <cp:revision>2</cp:revision>
  <dcterms:modified xsi:type="dcterms:W3CDTF">2024-07-27T14:42:12Z</dcterms:modified>
</cp:coreProperties>
</file>